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D4EAB0-9F62-4F27-9971-572E0578C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4AD5152-7A63-4341-B6AE-45435513D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F034B82-D303-4F7D-B36B-AFC2726E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5DC8007-6448-4BEE-9376-516909467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3591C67-1EDD-4793-9F81-05CAEA05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540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37B2842-EF7F-4A01-93CF-8D0562673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A9AE546-1F39-40B5-9208-631D2D5BC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D4180E5-BC94-4D06-A08A-D11DEE10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84A058F-8DAF-4D03-B328-6AC89572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BA38E46-EEAF-459E-B0B6-2962523BD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797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C8AACCC-CEE9-4367-9B75-437DA8230F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DD98600-9458-4409-9567-18241876B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BB756FF-F5DD-4C87-A060-0A31A165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E12DBF2-06C1-467A-8A62-385A7F5AC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7EDC4BF-AEE7-4E4E-9400-B54B58426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02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338C21-216C-46FC-A083-BFE621C3E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27DADC-4815-4922-8E85-68385EC80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DC84CBB-7C0D-43D0-BF7C-997CC42BD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32EFA14-E260-411F-A15A-536DEF9B0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CA883FE-5F33-4A5B-9CE9-8BA1910B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977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3977E5-3BA5-4FDD-967A-00A84ABEF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B7D9687-DCE4-40E1-8D7B-3C44D5C52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06B615C-D94F-41DB-AB12-07537B87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3239E2D-E99C-4517-888F-AC7E11A3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59019BD-F5E4-4986-875E-B6E53310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536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B200BD-7FB0-449C-8983-DC88A6DAD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9333DF6-06B0-410F-AE9B-119B31457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619EB7A-E07D-4E1C-8742-936E52968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333C43F-F41C-4DF9-A8E9-21A9B11EB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80FF9A2-0C61-4A89-8E27-FCED77BA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21DA5C9-964E-440D-89A7-E7A867CC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17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D242490-4099-413F-B38C-9E55AB1D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BB31DC7-384E-4BD7-B934-7B9DAD92E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7D0E7DD-5036-4779-93C1-DC12CEB6A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B68D570-04DB-4D1D-B2A0-9EF7D22C2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0A02337-C3A5-48D5-961B-9BA3D171E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6FEBFB6-929C-4DD6-8F3C-618F80C7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647233E-ADBC-4E66-9246-52509F87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B4F0925-5FC9-4108-A138-8532F326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339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F7902D6-FCFE-4D70-B366-42D02538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AC4605F-5A45-4B19-869C-C05D6D7D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6E48E470-B4F6-4DD0-A1D5-8EB692F8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0F8B503-39C4-41EF-94D9-6794F8B7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0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63FD94A-8A52-442E-8E74-A9640FE1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85A7648-6F91-4796-AC3F-A208BD40B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F0A4B81-ACB5-44BA-A690-E6E77D563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511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1ED1F9C-0182-4F03-9563-61CB2618D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1ADC2F-40D3-4CD5-A074-7774D75C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089AF65-A11C-4DBE-81ED-6754D34EB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EA81FD4-1EA5-46CA-8673-80D14687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253FE88-42FF-458C-B4E7-D5A3AA0E7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17DE584-3133-4C34-BB09-7FCB3BA8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688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8AA93B7-3A46-452A-8927-1D85FB122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5294230-BA8F-4243-A0F5-D9110067DA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0C42117-6A80-4207-9B4C-8D750FB56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1B2343A-8280-43EB-B7AF-FCE887AA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4B10F22-A167-4EF4-A56C-C21426A8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2963978-27E7-4B20-8DAB-D01B6EE1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24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922F780-2A64-44EA-8427-AC4A12E2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56187DC-70FE-454F-80EC-3ED89AB9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B8A9B5B-2AAD-4DDF-99E6-77C3C24207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8E2F8-0BA1-4BEC-8E26-12AD43683B4F}" type="datetimeFigureOut">
              <a:rPr lang="hu-HU" smtClean="0"/>
              <a:t>2019. 07. 24.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F49ABF6-637C-4416-B735-773832ACA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073DEB4-53D6-445D-A633-D3A14DEDBF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3B001-5A51-4A6A-9E57-5D575FDE2AC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736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6528BBC-236F-46A9-A814-1D954360C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136" y="5091762"/>
            <a:ext cx="7834193" cy="1264588"/>
          </a:xfrm>
        </p:spPr>
        <p:txBody>
          <a:bodyPr anchor="ctr">
            <a:noAutofit/>
          </a:bodyPr>
          <a:lstStyle/>
          <a:p>
            <a:pPr algn="r"/>
            <a:r>
              <a:rPr lang="hu-HU" sz="4400" b="1" dirty="0">
                <a:solidFill>
                  <a:srgbClr val="FFFF00"/>
                </a:solidFill>
              </a:rPr>
              <a:t>Az új életminőség intézményes háttérének kialakítása</a:t>
            </a:r>
            <a:endParaRPr lang="hu-HU" sz="4400" dirty="0">
              <a:solidFill>
                <a:srgbClr val="FFFF00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A3C1C5F-745D-4849-8C2F-3895661B5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9107" y="5091763"/>
            <a:ext cx="2974207" cy="1264587"/>
          </a:xfrm>
        </p:spPr>
        <p:txBody>
          <a:bodyPr anchor="ctr">
            <a:normAutofit/>
          </a:bodyPr>
          <a:lstStyle/>
          <a:p>
            <a:pPr algn="l"/>
            <a:r>
              <a:rPr lang="hu-HU" sz="2000" b="1" dirty="0"/>
              <a:t>Varga Csaba</a:t>
            </a:r>
          </a:p>
          <a:p>
            <a:pPr algn="l"/>
            <a:r>
              <a:rPr lang="hu-HU" sz="2000" b="1" dirty="0"/>
              <a:t>Stratégiakutató Intézet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E658C788-6A2B-4CD3-AC16-2CF9EDECC6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5"/>
          <a:stretch/>
        </p:blipFill>
        <p:spPr>
          <a:xfrm>
            <a:off x="-3983" y="10"/>
            <a:ext cx="12192000" cy="457199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087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60C5E88F-4FF1-4B47-BB5A-050C357C4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916396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B64C1DB0-7506-4DB7-9230-9B4281D18C4D}"/>
              </a:ext>
            </a:extLst>
          </p:cNvPr>
          <p:cNvSpPr txBox="1"/>
          <p:nvPr/>
        </p:nvSpPr>
        <p:spPr>
          <a:xfrm>
            <a:off x="965675" y="1580973"/>
            <a:ext cx="106395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 </a:t>
            </a:r>
          </a:p>
          <a:p>
            <a:r>
              <a:rPr lang="hu-HU" b="1" dirty="0"/>
              <a:t>Mi lehet a központi stratégiai cél? Mi lehet egy megyében, méghozzá Bács-Kiskun megyében a legfontosabb feladat? </a:t>
            </a:r>
          </a:p>
          <a:p>
            <a:r>
              <a:rPr lang="hu-HU" b="1" dirty="0"/>
              <a:t>Az életminőség fejlesztés, avagy az egyre növekvő boldogság elérése. </a:t>
            </a:r>
          </a:p>
          <a:p>
            <a:r>
              <a:rPr lang="hu-HU" b="1" dirty="0"/>
              <a:t>Ma a kollektív élettapasztalat ennek éppen az ellentéte. Ezért indokolt boldogtalan emberek, a boldogtalan családok, a boldogtalan közösségek életminőségének a valódi javítása. </a:t>
            </a:r>
          </a:p>
          <a:p>
            <a:r>
              <a:rPr lang="hu-HU" b="1" dirty="0"/>
              <a:t>Ez egy új típusú terület-, társadalom- és családfejlesztés?   </a:t>
            </a:r>
          </a:p>
          <a:p>
            <a:r>
              <a:rPr lang="hu-HU" b="1" dirty="0"/>
              <a:t>A következő önkormányzati ciklusban ez lenne a csoda?</a:t>
            </a:r>
          </a:p>
          <a:p>
            <a:r>
              <a:rPr lang="hu-HU" b="1" dirty="0"/>
              <a:t>A csoda végtelenül egyszerű és természetes. Szinte nem is érthető, hogy miért tartjuk csodának. A csoda megjelenésének </a:t>
            </a:r>
            <a:r>
              <a:rPr lang="hu-HU" b="1" dirty="0">
                <a:solidFill>
                  <a:schemeClr val="bg1"/>
                </a:solidFill>
              </a:rPr>
              <a:t>két típusa </a:t>
            </a:r>
            <a:r>
              <a:rPr lang="hu-HU" b="1" dirty="0"/>
              <a:t>van. Egy gyorsan növekvő társadalmi kör újra és újra kijelenti magának és környezetének, hogy boldog akar lenni. Egy másik nehezen behatárolható csoport „csak” azt feszegeti, hogy miért nem lehet boldog.</a:t>
            </a:r>
          </a:p>
          <a:p>
            <a:r>
              <a:rPr lang="hu-HU" b="1" dirty="0"/>
              <a:t>Feltételezhetnénk, hogy a csodás folyamatok mindig is ilyenek lehetnének. Ám a többség nagyon markánsan azt mondja ki, hogy elege van olyan világból, amelyben </a:t>
            </a:r>
            <a:r>
              <a:rPr lang="hu-HU" b="1" dirty="0">
                <a:solidFill>
                  <a:schemeClr val="bg1"/>
                </a:solidFill>
              </a:rPr>
              <a:t>nem lehet boldog</a:t>
            </a:r>
            <a:r>
              <a:rPr lang="hu-HU" b="1" dirty="0"/>
              <a:t>. Már ez a megnyilatkozás is meglepő! Mi történik napjainkban, hogy az embereknek most (vagy újra) hiányzik a boldogság? Nagy korszakforduló készülődik? </a:t>
            </a:r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84A235BD-EAD4-4B90-85D2-7994F6DE3704}"/>
              </a:ext>
            </a:extLst>
          </p:cNvPr>
          <p:cNvSpPr txBox="1"/>
          <p:nvPr/>
        </p:nvSpPr>
        <p:spPr>
          <a:xfrm>
            <a:off x="-1" y="606752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>
                <a:solidFill>
                  <a:srgbClr val="C00000"/>
                </a:solidFill>
              </a:rPr>
              <a:t>A STRATÉGIAI CÉL</a:t>
            </a:r>
          </a:p>
        </p:txBody>
      </p:sp>
    </p:spTree>
    <p:extLst>
      <p:ext uri="{BB962C8B-B14F-4D97-AF65-F5344CB8AC3E}">
        <p14:creationId xmlns:p14="http://schemas.microsoft.com/office/powerpoint/2010/main" val="134410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A74DD3B2-F143-4CB5-9B5C-E7E046987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0"/>
            <a:ext cx="12191999" cy="6859424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F933DEBB-82B0-4D6E-8264-59113B6995D1}"/>
              </a:ext>
            </a:extLst>
          </p:cNvPr>
          <p:cNvSpPr txBox="1"/>
          <p:nvPr/>
        </p:nvSpPr>
        <p:spPr>
          <a:xfrm>
            <a:off x="1059679" y="897308"/>
            <a:ext cx="1033186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Csakhogy az elmúlt évtizedben a fogyasztói társadalomba szorított közpolgár már végletekig megtapasztalja, hogy a pénzkapitalizmus életmintái, életformái élhetetlenek. Tudatosul a közös boldogtalanság gyorsuló tempóban. Ebbe belejátszik az is, hogy a szeretethiányok évszázadok óta halmozódnak az országok, vagy a városok kollektív tudatalattijában.  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b="1" dirty="0"/>
              <a:t>Ma a földbolygón általános kórkép a boldogtalanság és annak különböző változatai. Ezért egyáltalán nem meglepő, hogy a pénzkapitalizmus hirdetőitől a világtársadalom egyre inkább megvonja a bizalmat. Magyarország és kormánya nem ok nélküli keresi most a kiutat a jelenlegi világrend látható-láthatatlan csapdáiból.</a:t>
            </a:r>
          </a:p>
          <a:p>
            <a:endParaRPr lang="hu-HU" b="1" dirty="0"/>
          </a:p>
          <a:p>
            <a:r>
              <a:rPr lang="hu-HU" b="1" dirty="0">
                <a:solidFill>
                  <a:schemeClr val="bg1"/>
                </a:solidFill>
              </a:rPr>
              <a:t>Az egyszerű ember pedig a mindennapi életküzdelemben felismeri, hogy amit a világrend hívei még mindig igazságként hirdetnek, az zömében nem úgy van, vagy az ellenkezője igaz. Ma a bolygónkon átfogóan se piacgazdaság, se jóléti társadalom, se közösségi élet sincs. Még ennél is kevésbé van boldog ember vagy boldog család.</a:t>
            </a:r>
          </a:p>
          <a:p>
            <a:r>
              <a:rPr lang="hu-HU" b="1" dirty="0">
                <a:solidFill>
                  <a:schemeClr val="bg1"/>
                </a:solidFill>
              </a:rPr>
              <a:t>Teljesen meghökkentő, hogy a szerelem, szeretet, barátság, együttérzés, vagy többek között a családi és a közösségi tudatminőség, életminőség hiányzik.</a:t>
            </a:r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7610FE10-7879-4CF6-95B1-05FFEDF37BF5}"/>
              </a:ext>
            </a:extLst>
          </p:cNvPr>
          <p:cNvSpPr txBox="1"/>
          <p:nvPr/>
        </p:nvSpPr>
        <p:spPr>
          <a:xfrm>
            <a:off x="4278594" y="2196270"/>
            <a:ext cx="6084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C00000"/>
                </a:solidFill>
              </a:rPr>
              <a:t>A JELEN ÁTVILÁGÍTÁSA</a:t>
            </a:r>
          </a:p>
        </p:txBody>
      </p:sp>
    </p:spTree>
    <p:extLst>
      <p:ext uri="{BB962C8B-B14F-4D97-AF65-F5344CB8AC3E}">
        <p14:creationId xmlns:p14="http://schemas.microsoft.com/office/powerpoint/2010/main" val="213309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9AA913DC-DF59-48D9-A83B-E35C99D29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4490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1102AF67-3F9A-4D92-B957-2C63672073A5}"/>
              </a:ext>
            </a:extLst>
          </p:cNvPr>
          <p:cNvSpPr txBox="1"/>
          <p:nvPr/>
        </p:nvSpPr>
        <p:spPr>
          <a:xfrm>
            <a:off x="700755" y="1880074"/>
            <a:ext cx="1093292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/>
              <a:t>Ennek az előterjesztésnek nincs lehetősége arra, hogy részletesen feltárja a társadalom összetett mibenlétét, holott csak a valóságos mibenlét alapján érthető és tárgyalható a </a:t>
            </a:r>
            <a:r>
              <a:rPr lang="hu-HU" sz="2000" b="1" dirty="0" err="1"/>
              <a:t>szétszakitottság</a:t>
            </a:r>
            <a:r>
              <a:rPr lang="hu-HU" sz="2000" b="1" dirty="0"/>
              <a:t>, a szétesettség. A krízis nem csupán azért látványos, mert a kivándorlás változatlanul folytatódik, amelynek oka nem pusztán a nagyobb jövedelem elérése. </a:t>
            </a:r>
          </a:p>
          <a:p>
            <a:endParaRPr lang="hu-HU" sz="2000" b="1" dirty="0"/>
          </a:p>
          <a:p>
            <a:r>
              <a:rPr lang="hu-HU" sz="2000" b="1" dirty="0"/>
              <a:t>A nemzeti társadalom, a helyi (települési és térségi) társadalmak, továbbá a családok párhuzamosan hullanak szét, izolálódnak, vergődnek, s ezek a jelenségek egyrészt a kisközösségek nagyobb részének meggyengüléséből, másrészt a családok belső szétesettségből, harmadrészt a közösségi-családi kohéziók gyakori megszűnéséből, negyedrészt az általános értékvesztésből, s többek között az emberek belső lelki-tudati állapotának meghökkentő romlásából fakadnak. </a:t>
            </a:r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228C51BF-716A-4E5B-B228-D2412093C91E}"/>
              </a:ext>
            </a:extLst>
          </p:cNvPr>
          <p:cNvSpPr txBox="1"/>
          <p:nvPr/>
        </p:nvSpPr>
        <p:spPr>
          <a:xfrm>
            <a:off x="0" y="85457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</a:rPr>
              <a:t>               A SZÉTSZAKÍTOTTSÁG, A SZÉTESETTSÉG	</a:t>
            </a:r>
            <a:r>
              <a:rPr lang="hu-HU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7709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A2C7803D-580A-4A4E-BE79-D9CDDF6FC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7774" cy="6843564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ECC617B3-FC90-48CC-8C2F-6CB4A7789084}"/>
              </a:ext>
            </a:extLst>
          </p:cNvPr>
          <p:cNvSpPr txBox="1"/>
          <p:nvPr/>
        </p:nvSpPr>
        <p:spPr>
          <a:xfrm>
            <a:off x="555476" y="1479631"/>
            <a:ext cx="1126335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b="1" dirty="0">
                <a:solidFill>
                  <a:schemeClr val="bg1"/>
                </a:solidFill>
              </a:rPr>
              <a:t>Ebben a rövid bevezetésben tehát csak néhány általános és néhány konkrét tézist szeretnénk megfogalmazni az életminőség növelő tervhez:</a:t>
            </a:r>
          </a:p>
          <a:p>
            <a:pPr lvl="0"/>
            <a:r>
              <a:rPr lang="hu-HU" sz="2200" b="1" dirty="0">
                <a:solidFill>
                  <a:schemeClr val="bg1"/>
                </a:solidFill>
              </a:rPr>
              <a:t>Három évtizedes tapasztalatunk, hogy egy város- vagy megyestratégiának ma már csak akkor van igazán értelme, ha az életminőség új felfogását és képviseletét vállalja, s ennek ismeretében életminőség fejlesztéseket tervez. Ez természetesen nem zárja ki, hogy ennek keretében újra gondolhatók legyenek a régi paradigmák szerinti bejáratott fejlesztési lépések.</a:t>
            </a:r>
          </a:p>
          <a:p>
            <a:pPr lvl="0"/>
            <a:endParaRPr lang="hu-HU" sz="2200" b="1" dirty="0">
              <a:solidFill>
                <a:schemeClr val="bg1"/>
              </a:solidFill>
            </a:endParaRPr>
          </a:p>
          <a:p>
            <a:pPr lvl="0"/>
            <a:r>
              <a:rPr lang="hu-HU" sz="2200" b="1" dirty="0">
                <a:solidFill>
                  <a:schemeClr val="bg1"/>
                </a:solidFill>
              </a:rPr>
              <a:t>Ha a boldogságteremtés a vezető jövőidea, akkor </a:t>
            </a:r>
            <a:r>
              <a:rPr lang="hu-HU" sz="2200" b="1" dirty="0">
                <a:solidFill>
                  <a:srgbClr val="FFFF00"/>
                </a:solidFill>
              </a:rPr>
              <a:t>három kardinális kérdéskör </a:t>
            </a:r>
            <a:r>
              <a:rPr lang="hu-HU" sz="2200" b="1" dirty="0">
                <a:solidFill>
                  <a:schemeClr val="bg1"/>
                </a:solidFill>
              </a:rPr>
              <a:t>van: </a:t>
            </a:r>
            <a:r>
              <a:rPr lang="hu-HU" sz="2200" b="1" dirty="0">
                <a:solidFill>
                  <a:srgbClr val="FFFF00"/>
                </a:solidFill>
              </a:rPr>
              <a:t>a)</a:t>
            </a:r>
            <a:r>
              <a:rPr lang="hu-HU" sz="2200" b="1" dirty="0">
                <a:solidFill>
                  <a:schemeClr val="bg1"/>
                </a:solidFill>
              </a:rPr>
              <a:t> Hogyan segíthetjük, hogy az emberek belül boldoggá váljanak, miközben maguk is jobban képessé válnak belső boldogságuk teremtésére? </a:t>
            </a:r>
            <a:r>
              <a:rPr lang="hu-HU" sz="2200" b="1" dirty="0">
                <a:solidFill>
                  <a:srgbClr val="FFFF00"/>
                </a:solidFill>
              </a:rPr>
              <a:t>b)</a:t>
            </a:r>
            <a:r>
              <a:rPr lang="hu-HU" sz="2200" b="1" dirty="0">
                <a:solidFill>
                  <a:schemeClr val="bg1"/>
                </a:solidFill>
              </a:rPr>
              <a:t> Hogyan születik meg (részben a korábbi jó minták alapján) a személyes és a családi boldog élet, s ennek révén hogyan jön létre a boldog helyi társadalom? </a:t>
            </a:r>
            <a:r>
              <a:rPr lang="hu-HU" sz="2200" b="1" dirty="0">
                <a:solidFill>
                  <a:srgbClr val="FFFF00"/>
                </a:solidFill>
              </a:rPr>
              <a:t>c)</a:t>
            </a:r>
            <a:r>
              <a:rPr lang="hu-HU" sz="2200" b="1" dirty="0">
                <a:solidFill>
                  <a:schemeClr val="bg1"/>
                </a:solidFill>
              </a:rPr>
              <a:t> Az egyéni, közösségi és városi új életminőség széles körű teremtését a helyi intézmények, az egyházak, a civil csoportok, s többek között a gazdaság új minőségű törekvései mivel, hogyan segíthetik? (Mind a három kérdéskör részletesen tárgyaljuk a stratégiában.)</a:t>
            </a:r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FD8EFFD-AC27-4CE9-B36F-D3D54B52D36B}"/>
              </a:ext>
            </a:extLst>
          </p:cNvPr>
          <p:cNvSpPr txBox="1"/>
          <p:nvPr/>
        </p:nvSpPr>
        <p:spPr>
          <a:xfrm>
            <a:off x="2948299" y="564022"/>
            <a:ext cx="6477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FFFF00"/>
                </a:solidFill>
              </a:rPr>
              <a:t>HÁROM KARDINÁLIS KÉRDÉSKÖR</a:t>
            </a:r>
          </a:p>
        </p:txBody>
      </p:sp>
    </p:spTree>
    <p:extLst>
      <p:ext uri="{BB962C8B-B14F-4D97-AF65-F5344CB8AC3E}">
        <p14:creationId xmlns:p14="http://schemas.microsoft.com/office/powerpoint/2010/main" val="373233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693186B2-3E0B-43AA-9960-2D605DABC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3637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BF0AC173-FFC5-457D-889C-F784F5D17953}"/>
              </a:ext>
            </a:extLst>
          </p:cNvPr>
          <p:cNvSpPr txBox="1"/>
          <p:nvPr/>
        </p:nvSpPr>
        <p:spPr>
          <a:xfrm>
            <a:off x="666572" y="1034041"/>
            <a:ext cx="1099843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Az általános felismerések után néhány konkrét, gyakorlati tézis.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b="1" dirty="0"/>
              <a:t>Normális esetben eddig úgy készült város- vagy kistérségi stratégia, hogy a készítők jobbára okkal feltételezhették, hogy a jelen valóságától a jövő valósága lényegesen nem fog eltérni. Most viszont nyíltan kimondhatjuk, hogy a következő önkormányzati ciklus időszakában gyökeresen új valóság születik a földbolygón és ezért a Kárpát medencében is.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9E0000"/>
                </a:solidFill>
              </a:rPr>
              <a:t>Három párhuzamos folyamat van. Ez a megyefejlesztési stratégia kénytelen-kelletén csak úgy íródhat meg, hogy a jelenlegi világrend tökéletes csődje még nem publikus, miközben az új valóságalternatíva a többségnek szinte teljesen ismeretlen, ám az emberek és kisebb-nagyobb közösségeik közül már sokan egy új életvilágot szeretnének.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b="1" dirty="0"/>
              <a:t>A stratégia előkészítése során rendezzünk workshopokat és készítsünk interjúkat a helyi polgárokkal. Az egyik konklúzió váratlan kettőséget </a:t>
            </a:r>
            <a:r>
              <a:rPr lang="hu-HU" b="1" dirty="0">
                <a:solidFill>
                  <a:schemeClr val="bg1"/>
                </a:solidFill>
              </a:rPr>
              <a:t>tár fel majd: </a:t>
            </a:r>
            <a:r>
              <a:rPr lang="hu-HU" b="1" dirty="0"/>
              <a:t>a helyi társadalmat sokan megosztottnak, feszültnek, boldogtalannak jellemezték, </a:t>
            </a:r>
            <a:r>
              <a:rPr lang="hu-HU" b="1" dirty="0">
                <a:solidFill>
                  <a:srgbClr val="FFFF00"/>
                </a:solidFill>
              </a:rPr>
              <a:t>miközben a vártnál </a:t>
            </a:r>
            <a:r>
              <a:rPr lang="hu-HU" b="1" dirty="0"/>
              <a:t>több olyan elhivatott polgárral ismerkedtünk meg, akik tudatosan elkötelezettek a változások mellett, s több olyan jó, biztató kezdeményezést találtunk, amelyek már mintegy előkészítik, megelőlegezik az új életminőség jövőképet.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b="1" dirty="0"/>
              <a:t>A beszélgetések során szinte mindenki voksol majd a boldogságkereső program mellett, így most alapvetően az a kérdés már, hogy mi legyen ez az életminőség program, s hogyan lehet valóra váltani minimum tíz éves távlatban. Ennek elsőrendű feltétele, hogy a megye, a városok-falvak cselekvésre hivatott intézményei és a boldogságteremtésre egyre inkább elhivatott polgárok között íratlan szövetség legyen és maradjon. Minden település járás is úgy születhet folyamatosan újjá, ha a szövetség érdekében béke és bizalom van.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F293FA1A-CDF8-4158-9A9A-4B1A87F4A72F}"/>
              </a:ext>
            </a:extLst>
          </p:cNvPr>
          <p:cNvSpPr txBox="1"/>
          <p:nvPr/>
        </p:nvSpPr>
        <p:spPr>
          <a:xfrm>
            <a:off x="0" y="349006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C00000"/>
                </a:solidFill>
              </a:rPr>
              <a:t>KONKRÉT TÉZISEK</a:t>
            </a:r>
          </a:p>
        </p:txBody>
      </p:sp>
    </p:spTree>
    <p:extLst>
      <p:ext uri="{BB962C8B-B14F-4D97-AF65-F5344CB8AC3E}">
        <p14:creationId xmlns:p14="http://schemas.microsoft.com/office/powerpoint/2010/main" val="3643971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07CBABE6-7534-4EC7-8135-455876082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14" y="1"/>
            <a:ext cx="12208914" cy="6858000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8E04756-D0E0-46D1-A172-39A734F5138C}"/>
              </a:ext>
            </a:extLst>
          </p:cNvPr>
          <p:cNvSpPr txBox="1"/>
          <p:nvPr/>
        </p:nvSpPr>
        <p:spPr>
          <a:xfrm>
            <a:off x="675118" y="1384418"/>
            <a:ext cx="1099843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Ennek megfelelően a következők </a:t>
            </a:r>
            <a:r>
              <a:rPr lang="hu-HU" b="1" i="1" dirty="0">
                <a:solidFill>
                  <a:schemeClr val="bg1"/>
                </a:solidFill>
              </a:rPr>
              <a:t>új intézményeket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/>
              <a:t>javasoljuk, méghozzá úgy, hogy az új házak egy résznél már </a:t>
            </a:r>
            <a:r>
              <a:rPr lang="hu-HU" b="1" dirty="0">
                <a:solidFill>
                  <a:schemeClr val="bg1"/>
                </a:solidFill>
              </a:rPr>
              <a:t>működő mintákat is megadunk</a:t>
            </a:r>
            <a:r>
              <a:rPr lang="hu-HU" dirty="0">
                <a:solidFill>
                  <a:schemeClr val="bg1"/>
                </a:solidFill>
              </a:rPr>
              <a:t>: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- </a:t>
            </a:r>
            <a:r>
              <a:rPr lang="hu-HU" b="1" dirty="0">
                <a:solidFill>
                  <a:schemeClr val="bg1"/>
                </a:solidFill>
              </a:rPr>
              <a:t>A családok belső életének javítása</a:t>
            </a:r>
            <a:r>
              <a:rPr lang="hu-HU" dirty="0">
                <a:solidFill>
                  <a:schemeClr val="bg1"/>
                </a:solidFill>
              </a:rPr>
              <a:t>, </a:t>
            </a:r>
            <a:r>
              <a:rPr lang="hu-HU" b="1" dirty="0">
                <a:solidFill>
                  <a:schemeClr val="bg1"/>
                </a:solidFill>
              </a:rPr>
              <a:t>emelése érdekében </a:t>
            </a:r>
            <a:r>
              <a:rPr lang="hu-HU" b="1" dirty="0"/>
              <a:t>jöjjenek létre településeként a helyi Család Házak.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- </a:t>
            </a:r>
            <a:r>
              <a:rPr lang="hu-HU" b="1" dirty="0">
                <a:solidFill>
                  <a:schemeClr val="bg1"/>
                </a:solidFill>
              </a:rPr>
              <a:t>Az emberek egészségi állapotának javításért</a:t>
            </a:r>
            <a:r>
              <a:rPr lang="hu-HU" b="1" dirty="0"/>
              <a:t> településekként Öngyógyítás Ház </a:t>
            </a:r>
            <a:r>
              <a:rPr lang="hu-HU" b="1" dirty="0" err="1"/>
              <a:t>szülessen</a:t>
            </a:r>
            <a:r>
              <a:rPr lang="hu-HU" b="1" dirty="0"/>
              <a:t>. 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- </a:t>
            </a:r>
            <a:r>
              <a:rPr lang="hu-HU" b="1" dirty="0">
                <a:solidFill>
                  <a:schemeClr val="bg1"/>
                </a:solidFill>
              </a:rPr>
              <a:t>A társadalmi és közösségi szétesettség orvoslására</a:t>
            </a:r>
            <a:r>
              <a:rPr lang="hu-HU" b="1" dirty="0"/>
              <a:t> legyen sokkal több Közösségi Ház</a:t>
            </a:r>
            <a:r>
              <a:rPr lang="hu-HU" dirty="0"/>
              <a:t>. 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- </a:t>
            </a:r>
            <a:r>
              <a:rPr lang="hu-HU" b="1" dirty="0">
                <a:solidFill>
                  <a:schemeClr val="bg1"/>
                </a:solidFill>
              </a:rPr>
              <a:t>A többszörös (nemcsak élelmiszer és energetikai)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b="1" dirty="0"/>
              <a:t>önellátás visszatanítására és/vagy létrehozására és szervezésére </a:t>
            </a:r>
            <a:r>
              <a:rPr lang="hu-HU" b="1" dirty="0">
                <a:solidFill>
                  <a:schemeClr val="bg1"/>
                </a:solidFill>
              </a:rPr>
              <a:t>fontos új intézmény</a:t>
            </a:r>
            <a:r>
              <a:rPr lang="hu-HU" dirty="0">
                <a:solidFill>
                  <a:schemeClr val="bg1"/>
                </a:solidFill>
              </a:rPr>
              <a:t>: </a:t>
            </a:r>
            <a:r>
              <a:rPr lang="hu-HU" b="1" dirty="0">
                <a:solidFill>
                  <a:schemeClr val="bg1"/>
                </a:solidFill>
              </a:rPr>
              <a:t>Önellátás Ház.</a:t>
            </a:r>
            <a:endParaRPr lang="hu-HU" dirty="0">
              <a:solidFill>
                <a:schemeClr val="bg1"/>
              </a:solidFill>
            </a:endParaRPr>
          </a:p>
          <a:p>
            <a:pPr lvl="0"/>
            <a:r>
              <a:rPr lang="hu-HU" b="1" dirty="0">
                <a:solidFill>
                  <a:schemeClr val="bg1"/>
                </a:solidFill>
              </a:rPr>
              <a:t>- Az életminőség fejlesztésére részben alkalmasak</a:t>
            </a:r>
            <a:r>
              <a:rPr lang="hu-HU" b="1" dirty="0"/>
              <a:t> az előbbi ház típusok is, de többek között új formák is legyenek: </a:t>
            </a:r>
            <a:r>
              <a:rPr lang="hu-HU" b="1" dirty="0">
                <a:solidFill>
                  <a:schemeClr val="bg1"/>
                </a:solidFill>
              </a:rPr>
              <a:t>Szeretet Ház, Jövő Ház, Lélek Központ, Boldogság Ház</a:t>
            </a:r>
            <a:r>
              <a:rPr lang="hu-HU" dirty="0">
                <a:solidFill>
                  <a:schemeClr val="bg1"/>
                </a:solidFill>
              </a:rPr>
              <a:t>, stb. </a:t>
            </a:r>
          </a:p>
          <a:p>
            <a:pPr lvl="0"/>
            <a:r>
              <a:rPr lang="hu-HU" b="1" dirty="0">
                <a:solidFill>
                  <a:schemeClr val="bg1"/>
                </a:solidFill>
              </a:rPr>
              <a:t>- Az emberek lelki, tudati, szellemi gyógyítása </a:t>
            </a:r>
            <a:r>
              <a:rPr lang="hu-HU" b="1" dirty="0"/>
              <a:t>érdekében az eddigi házak mellett Élet Ház, Tudat Központ, </a:t>
            </a:r>
            <a:r>
              <a:rPr lang="hu-HU" b="1" dirty="0">
                <a:solidFill>
                  <a:schemeClr val="bg1"/>
                </a:solidFill>
              </a:rPr>
              <a:t>Aranykor Ház, Szeretetcsalád Műhely</a:t>
            </a:r>
            <a:r>
              <a:rPr lang="hu-HU" dirty="0">
                <a:solidFill>
                  <a:schemeClr val="bg1"/>
                </a:solidFill>
              </a:rPr>
              <a:t>, stb. </a:t>
            </a:r>
            <a:r>
              <a:rPr lang="hu-HU" b="1" dirty="0"/>
              <a:t> </a:t>
            </a:r>
          </a:p>
          <a:p>
            <a:pPr lvl="0"/>
            <a:r>
              <a:rPr lang="hu-HU" b="1" dirty="0">
                <a:solidFill>
                  <a:schemeClr val="bg1"/>
                </a:solidFill>
              </a:rPr>
              <a:t>- Az új tudások és szemléletek megismerése </a:t>
            </a:r>
            <a:r>
              <a:rPr lang="hu-HU" b="1" dirty="0"/>
              <a:t>érdekében: Helyi Felnőttképzési Akadémia, Civilegyetem, Népfőiskola</a:t>
            </a:r>
            <a:r>
              <a:rPr lang="hu-HU" b="1" dirty="0">
                <a:solidFill>
                  <a:schemeClr val="bg1"/>
                </a:solidFill>
              </a:rPr>
              <a:t>, Tudás Ház, Értékrend Központ, </a:t>
            </a:r>
            <a:r>
              <a:rPr lang="hu-HU" dirty="0">
                <a:solidFill>
                  <a:schemeClr val="bg1"/>
                </a:solidFill>
              </a:rPr>
              <a:t>stb. </a:t>
            </a:r>
          </a:p>
          <a:p>
            <a:pPr lvl="0"/>
            <a:r>
              <a:rPr lang="hu-HU" dirty="0">
                <a:solidFill>
                  <a:schemeClr val="bg1"/>
                </a:solidFill>
              </a:rPr>
              <a:t>- </a:t>
            </a:r>
            <a:r>
              <a:rPr lang="hu-HU" b="1" dirty="0">
                <a:solidFill>
                  <a:schemeClr val="bg1"/>
                </a:solidFill>
              </a:rPr>
              <a:t>A néphagyomány-népművészet visszatanítása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b="1" dirty="0"/>
              <a:t>érdekében legyen egyre több településen Néphagyomány-</a:t>
            </a:r>
            <a:r>
              <a:rPr lang="hu-HU" b="1" dirty="0">
                <a:solidFill>
                  <a:schemeClr val="bg1"/>
                </a:solidFill>
              </a:rPr>
              <a:t>Népművészet Ház.</a:t>
            </a:r>
            <a:r>
              <a:rPr lang="hu-HU" dirty="0">
                <a:solidFill>
                  <a:schemeClr val="bg1"/>
                </a:solidFill>
              </a:rPr>
              <a:t>  </a:t>
            </a:r>
          </a:p>
          <a:p>
            <a:pPr lvl="0"/>
            <a:r>
              <a:rPr lang="hu-HU" b="1" dirty="0">
                <a:solidFill>
                  <a:schemeClr val="bg1"/>
                </a:solidFill>
              </a:rPr>
              <a:t>- Integrált kistérségi programok, város és környéke </a:t>
            </a:r>
            <a:r>
              <a:rPr lang="hu-HU" b="1" dirty="0"/>
              <a:t>együttműködések, stb. erősítése érdekében: Szeretetfalva </a:t>
            </a:r>
            <a:r>
              <a:rPr lang="hu-HU" b="1" dirty="0">
                <a:solidFill>
                  <a:schemeClr val="bg1"/>
                </a:solidFill>
              </a:rPr>
              <a:t>faluközösség, Ökológiai falu, Boldogságváros program, stb. 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75FA77A2-89A0-46C5-8A8D-67C996AA0F35}"/>
              </a:ext>
            </a:extLst>
          </p:cNvPr>
          <p:cNvSpPr txBox="1"/>
          <p:nvPr/>
        </p:nvSpPr>
        <p:spPr>
          <a:xfrm>
            <a:off x="4289989" y="452927"/>
            <a:ext cx="64349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4000" b="1" dirty="0">
                <a:solidFill>
                  <a:srgbClr val="FF0000"/>
                </a:solidFill>
              </a:rPr>
              <a:t>ÚJ KÖZÖSSÉGI INTÉZMÉNYEK</a:t>
            </a:r>
          </a:p>
        </p:txBody>
      </p:sp>
    </p:spTree>
    <p:extLst>
      <p:ext uri="{BB962C8B-B14F-4D97-AF65-F5344CB8AC3E}">
        <p14:creationId xmlns:p14="http://schemas.microsoft.com/office/powerpoint/2010/main" val="508510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171B6758-76BD-4439-96EE-2256B4091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78"/>
            <a:ext cx="12192000" cy="6839572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9B657A81-D1FB-42B4-AC5D-C41EDE1D438C}"/>
              </a:ext>
            </a:extLst>
          </p:cNvPr>
          <p:cNvSpPr txBox="1"/>
          <p:nvPr/>
        </p:nvSpPr>
        <p:spPr>
          <a:xfrm>
            <a:off x="546931" y="546931"/>
            <a:ext cx="1127190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</a:rPr>
              <a:t>Az alföldi városok hagyományába egyébként is mélyen beleívódott, hogy erősek vagyunk, nem adjuk fel, összefogunk, avagy képesek vagyunk újra és újra talpon maradni. Ez a talpon maradás elkötelezettség most, a bolygó gyorsan születő Aranykorának támogatásával kézzel fogható esélyt ad arra, hogy végleg egyre inkább boldog világot teremtsünk.</a:t>
            </a:r>
          </a:p>
          <a:p>
            <a:pPr algn="ctr"/>
            <a:r>
              <a:rPr lang="hu-HU" b="1" dirty="0">
                <a:solidFill>
                  <a:schemeClr val="bg1"/>
                </a:solidFill>
              </a:rPr>
              <a:t>Közben bátran lehet kételkedni, csak közben tegyünk meg minél többet saját boldogsás központú stratégiánk megszületéséért. A kételkedőknek csak annyit üzenünk, hogy már a most kezdődő önkormányzati ciklus közepén egyértelműen láthatják majd a végbement változásokat.</a:t>
            </a:r>
          </a:p>
          <a:p>
            <a:pPr algn="ctr"/>
            <a:r>
              <a:rPr lang="hu-HU" b="1" dirty="0">
                <a:solidFill>
                  <a:schemeClr val="bg1"/>
                </a:solidFill>
              </a:rPr>
              <a:t>Egy bátor kijelentést teszünk: sok ma még el sem képzelhető változás fog szélsebesen megindulni.</a:t>
            </a:r>
          </a:p>
          <a:p>
            <a:pPr algn="ctr"/>
            <a:r>
              <a:rPr lang="hu-HU" sz="2400" b="1" dirty="0">
                <a:solidFill>
                  <a:srgbClr val="C00000"/>
                </a:solidFill>
              </a:rPr>
              <a:t>     A konklúzió csak az lehet, hogy a sokkal jobb, vagy a minimum javuló külső feltételek és az egyre javuló belső feltételek és a gyorsan bővülő megyei szándékok megteremthetik a boldogságmegyét.</a:t>
            </a:r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B167430-0DE8-43B2-ABC1-000637027778}"/>
              </a:ext>
            </a:extLst>
          </p:cNvPr>
          <p:cNvSpPr txBox="1"/>
          <p:nvPr/>
        </p:nvSpPr>
        <p:spPr>
          <a:xfrm>
            <a:off x="267768" y="6049459"/>
            <a:ext cx="1165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FFFF00"/>
                </a:solidFill>
              </a:rPr>
              <a:t>A SÖTÉTSÉG KORSZAKÁBÓL KIEMELKEDIK A VILÁGOSSÁG KORSZAK</a:t>
            </a:r>
          </a:p>
        </p:txBody>
      </p:sp>
    </p:spTree>
    <p:extLst>
      <p:ext uri="{BB962C8B-B14F-4D97-AF65-F5344CB8AC3E}">
        <p14:creationId xmlns:p14="http://schemas.microsoft.com/office/powerpoint/2010/main" val="1731093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D807703B-1288-4C4F-A7E0-2A0137390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53" y="0"/>
            <a:ext cx="12209353" cy="6858000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C107D451-9757-4696-A4C6-C330FFD9FDF3}"/>
              </a:ext>
            </a:extLst>
          </p:cNvPr>
          <p:cNvSpPr txBox="1"/>
          <p:nvPr/>
        </p:nvSpPr>
        <p:spPr>
          <a:xfrm>
            <a:off x="7178467" y="3495229"/>
            <a:ext cx="38285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chemeClr val="bg1"/>
                </a:solidFill>
              </a:rPr>
              <a:t>KÖSZÖNÖM AZ ÉRTŐ</a:t>
            </a:r>
            <a:br>
              <a:rPr lang="hu-HU" sz="3200" b="1" dirty="0">
                <a:solidFill>
                  <a:schemeClr val="bg1"/>
                </a:solidFill>
              </a:rPr>
            </a:br>
            <a:r>
              <a:rPr lang="hu-HU" sz="3200" b="1" dirty="0">
                <a:solidFill>
                  <a:schemeClr val="bg1"/>
                </a:solidFill>
              </a:rPr>
              <a:t>FIGYELMÜKET!</a:t>
            </a:r>
          </a:p>
        </p:txBody>
      </p:sp>
    </p:spTree>
    <p:extLst>
      <p:ext uri="{BB962C8B-B14F-4D97-AF65-F5344CB8AC3E}">
        <p14:creationId xmlns:p14="http://schemas.microsoft.com/office/powerpoint/2010/main" val="340777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1140</Words>
  <Application>Microsoft Office PowerPoint</Application>
  <PresentationFormat>Szélesvásznú</PresentationFormat>
  <Paragraphs>54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Office-téma</vt:lpstr>
      <vt:lpstr>Az új életminőség intézményes háttérének kialakítása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új életminőség intézményes háttérének kialakítása</dc:title>
  <dc:creator>Varga Csaba</dc:creator>
  <cp:lastModifiedBy>Varga Csaba</cp:lastModifiedBy>
  <cp:revision>8</cp:revision>
  <dcterms:created xsi:type="dcterms:W3CDTF">2019-07-24T14:27:57Z</dcterms:created>
  <dcterms:modified xsi:type="dcterms:W3CDTF">2019-07-24T15:36:16Z</dcterms:modified>
</cp:coreProperties>
</file>